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FDBCAF-6AF3-4636-87E6-D7AD218FC4C3}" v="1" dt="2025-05-23T14:25:39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FBA3-8050-4050-B36D-E848F4A2C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74E62-3470-44F5-B87A-4C49E9ED3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8F9B3-AC54-41EB-AF28-C2D7265C8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7A9FC-173E-42B9-9BB1-7C473F34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861CA-9789-47E4-9A4F-51A56566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1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11EB-C2FD-40D9-A100-5B217513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391B5-6F24-476F-9187-E713AC8D6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F9234-CC44-460F-8D74-4E94C027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DD110-ABC1-4665-91D0-25B76E25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3B681-80F8-4474-AAD9-A7AE1C19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1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0D00DA-750E-4735-A866-4F93C446D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E484C-0331-420F-8DA8-B95DA1914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A4AA-F22B-4FE6-A74C-ABCC8E12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A846-D14E-4077-A454-FCF12277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47841-F302-4801-98E1-8BB89C4B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8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0B94-AF2C-40BB-8C12-CEAB3B6C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024-96D1-4BDB-8531-F3BBBB93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8D897-C75E-4D91-8B6C-3A80B9CD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69D58-B336-45B8-8F78-EF588051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91C8C-1C15-4137-8610-B11B3A5C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8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BEF0-D71D-40A1-9E52-36888E8E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AAD31-72C2-4CDB-A5E7-A327DCC9A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ED3DF-5A3E-48ED-9A14-C6B47E3F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C2339-E7AA-4502-B24A-80C16935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E9A33-4791-4B9A-980F-8AA4A17C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4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D5E2-3058-4099-8D76-8178914F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BA6E7-2BF9-46C3-BA12-006547B74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CF358-704D-469F-88FB-B27ABADC9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E8545-A760-4EEB-9552-F4E1B1D4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F6CCC-FA4B-416D-AAE5-851F198A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20DDF-0898-44C1-9383-4B7DD35AB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6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8FBAD-0784-4DD7-AEC6-37CE218F3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9753C-12B3-4EF3-A90C-288151A68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360F7-CFF2-46B2-B7C1-5D5025031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8F5C1A-9316-4645-A423-734394B55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CF425-D07E-4360-85BD-3D2C3B80B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D9B73-0A81-4453-B895-3C8FC38E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4B8D25-6138-4B9E-92D2-A1EA4044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A11568-B6AA-44F0-B754-722D9C55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8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91C3-03EB-4B47-8D33-EA224503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CB6D9-D6C1-4B48-9A1E-9F1337AF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124E6-0219-47D0-A2B2-ACC80D5D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3EA10-422A-449E-B56A-7F954627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0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A6CDE-A276-487E-B2C1-EF0EC2A6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26513-7331-47D4-AB37-07FA945A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0B13E-C01B-460C-A4E1-F69CB59E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9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39D2-A804-4BBC-AA5A-3EA697427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9AC70-C566-44C4-8DA7-F9B2AA41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BB7BB-4B6E-49DA-8F6A-E75783CA9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A8034-64C2-4444-BE09-81D95F26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CC8B8-CFAC-4630-B6F4-74DDF685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33B8C-F7D3-44F5-815F-F3042B58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69C6-A19F-4953-BB38-1818E1244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EB6E62-5262-4770-B0E8-A5CF21BD0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AF5AF-A631-4ABB-9A1B-31E255C20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5FE35-AE95-4ED9-B056-8C0BFD92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BCF56-8542-4B49-8E25-C0A68354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28502-F01B-4424-AE78-32F3A518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7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691A45-A083-4BEA-835B-22ABC9FA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4D9A1-F4C6-483C-9CF3-EA1ECA8F1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908D8-E7AE-4726-BF3A-DF7B3DAB3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D1E8-2CED-4B6D-8DFB-B4390A6F64B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DBA32-ACEF-49A7-9656-12572BEFE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B358B-2424-443B-BDB6-281291541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2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iolence-prevention/abou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9CC028-6B1C-4DAF-860A-252535143E18}"/>
              </a:ext>
            </a:extLst>
          </p:cNvPr>
          <p:cNvSpPr txBox="1">
            <a:spLocks/>
          </p:cNvSpPr>
          <p:nvPr/>
        </p:nvSpPr>
        <p:spPr>
          <a:xfrm>
            <a:off x="1651820" y="0"/>
            <a:ext cx="9149530" cy="7479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rgbClr val="003976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976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                             Logic Model Template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976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 Comprehensive Integrated Primary Prevention (CIPP) Plan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4DE7125-836F-4567-9050-6543F62E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60739"/>
              </p:ext>
            </p:extLst>
          </p:nvPr>
        </p:nvGraphicFramePr>
        <p:xfrm>
          <a:off x="193863" y="872989"/>
          <a:ext cx="1327161" cy="581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161">
                  <a:extLst>
                    <a:ext uri="{9D8B030D-6E8A-4147-A177-3AD203B41FA5}">
                      <a16:colId xmlns:a16="http://schemas.microsoft.com/office/drawing/2014/main" val="4201463185"/>
                    </a:ext>
                  </a:extLst>
                </a:gridCol>
              </a:tblGrid>
              <a:tr h="3109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9493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Target Population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85543"/>
                  </a:ext>
                </a:extLst>
              </a:tr>
              <a:tr h="1445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Collaborators Impacted:</a:t>
                      </a: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4172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Resources Required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5315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Targeted Risk Factors: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513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8011526-8C62-452F-96DB-25EF5B2D5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25417"/>
              </p:ext>
            </p:extLst>
          </p:nvPr>
        </p:nvGraphicFramePr>
        <p:xfrm>
          <a:off x="1752424" y="866022"/>
          <a:ext cx="1327161" cy="581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161">
                  <a:extLst>
                    <a:ext uri="{9D8B030D-6E8A-4147-A177-3AD203B41FA5}">
                      <a16:colId xmlns:a16="http://schemas.microsoft.com/office/drawing/2014/main" val="4201463185"/>
                    </a:ext>
                  </a:extLst>
                </a:gridCol>
              </a:tblGrid>
              <a:tr h="3109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9493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Involvement: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85543"/>
                  </a:ext>
                </a:extLst>
              </a:tr>
              <a:tr h="1445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Communication:</a:t>
                      </a: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4172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 and Frequency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5315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Prevention of Which Multiple Harmful Behaviors: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5132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6FA3E23A-DFE9-4EBC-9111-FFE72AC4F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40723"/>
              </p:ext>
            </p:extLst>
          </p:nvPr>
        </p:nvGraphicFramePr>
        <p:xfrm>
          <a:off x="3246012" y="866022"/>
          <a:ext cx="1327161" cy="581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161">
                  <a:extLst>
                    <a:ext uri="{9D8B030D-6E8A-4147-A177-3AD203B41FA5}">
                      <a16:colId xmlns:a16="http://schemas.microsoft.com/office/drawing/2014/main" val="4201463185"/>
                    </a:ext>
                  </a:extLst>
                </a:gridCol>
              </a:tblGrid>
              <a:tr h="3109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9493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Collaborators Involvement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85543"/>
                  </a:ext>
                </a:extLst>
              </a:tr>
              <a:tr h="1445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Risk and Protective Factors Impacted:</a:t>
                      </a: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4172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Harmful Behaviors Impacted (i.e., two or more)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5315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Prevention Activities: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5132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CCA7B30B-2D3E-4521-8E7F-8DDA51634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3926"/>
              </p:ext>
            </p:extLst>
          </p:nvPr>
        </p:nvGraphicFramePr>
        <p:xfrm>
          <a:off x="5097983" y="871708"/>
          <a:ext cx="6794328" cy="250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776">
                  <a:extLst>
                    <a:ext uri="{9D8B030D-6E8A-4147-A177-3AD203B41FA5}">
                      <a16:colId xmlns:a16="http://schemas.microsoft.com/office/drawing/2014/main" val="2898010001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282022432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1425772517"/>
                    </a:ext>
                  </a:extLst>
                </a:gridCol>
              </a:tblGrid>
              <a:tr h="30588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DESIRED OUTCOMES (Intended Activity Effects)**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451314"/>
                  </a:ext>
                </a:extLst>
              </a:tr>
              <a:tr h="52129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</a:t>
                      </a: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HORT-TERM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(~6 months) 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INTERMEDIATE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(1-2 years)* 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LONG-TERM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(3-5 years)*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921"/>
                  </a:ext>
                </a:extLst>
              </a:tr>
              <a:tr h="324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 Level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70118"/>
                  </a:ext>
                </a:extLst>
              </a:tr>
              <a:tr h="637333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43071"/>
                  </a:ext>
                </a:extLst>
              </a:tr>
              <a:tr h="713723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5401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BA03964-31C3-454B-91BB-BAFAE4AC9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09582"/>
              </p:ext>
            </p:extLst>
          </p:nvPr>
        </p:nvGraphicFramePr>
        <p:xfrm>
          <a:off x="5097983" y="3476733"/>
          <a:ext cx="6794328" cy="150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776">
                  <a:extLst>
                    <a:ext uri="{9D8B030D-6E8A-4147-A177-3AD203B41FA5}">
                      <a16:colId xmlns:a16="http://schemas.microsoft.com/office/drawing/2014/main" val="2898010001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282022432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1425772517"/>
                    </a:ext>
                  </a:extLst>
                </a:gridCol>
              </a:tblGrid>
              <a:tr h="3754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Interpersonal Level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70118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43071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5401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023A352-DC27-4E7B-B8C9-1F92398AA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171049"/>
              </p:ext>
            </p:extLst>
          </p:nvPr>
        </p:nvGraphicFramePr>
        <p:xfrm>
          <a:off x="5108814" y="5171575"/>
          <a:ext cx="6794328" cy="150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776">
                  <a:extLst>
                    <a:ext uri="{9D8B030D-6E8A-4147-A177-3AD203B41FA5}">
                      <a16:colId xmlns:a16="http://schemas.microsoft.com/office/drawing/2014/main" val="2898010001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282022432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1425772517"/>
                    </a:ext>
                  </a:extLst>
                </a:gridCol>
              </a:tblGrid>
              <a:tr h="3754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Organizational Level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70118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43071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54015"/>
                  </a:ext>
                </a:extLst>
              </a:tr>
            </a:tbl>
          </a:graphicData>
        </a:graphic>
      </p:graphicFrame>
      <p:sp>
        <p:nvSpPr>
          <p:cNvPr id="13" name="Right Arrow 116">
            <a:extLst>
              <a:ext uri="{FF2B5EF4-FFF2-40B4-BE49-F238E27FC236}">
                <a16:creationId xmlns:a16="http://schemas.microsoft.com/office/drawing/2014/main" id="{2CB36D07-82C1-4EF3-8C63-22EA7E8AD699}"/>
              </a:ext>
            </a:extLst>
          </p:cNvPr>
          <p:cNvSpPr/>
          <p:nvPr/>
        </p:nvSpPr>
        <p:spPr>
          <a:xfrm>
            <a:off x="1521024" y="3609199"/>
            <a:ext cx="192775" cy="250296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ight Arrow 116">
            <a:extLst>
              <a:ext uri="{FF2B5EF4-FFF2-40B4-BE49-F238E27FC236}">
                <a16:creationId xmlns:a16="http://schemas.microsoft.com/office/drawing/2014/main" id="{D09621A8-3D72-4870-BB87-88F79468ED9A}"/>
              </a:ext>
            </a:extLst>
          </p:cNvPr>
          <p:cNvSpPr/>
          <p:nvPr/>
        </p:nvSpPr>
        <p:spPr>
          <a:xfrm>
            <a:off x="3069946" y="3609199"/>
            <a:ext cx="192775" cy="250296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ight Arrow 116">
            <a:extLst>
              <a:ext uri="{FF2B5EF4-FFF2-40B4-BE49-F238E27FC236}">
                <a16:creationId xmlns:a16="http://schemas.microsoft.com/office/drawing/2014/main" id="{C359AC2C-A9CA-415A-AD5E-AD3181BE473E}"/>
              </a:ext>
            </a:extLst>
          </p:cNvPr>
          <p:cNvSpPr/>
          <p:nvPr/>
        </p:nvSpPr>
        <p:spPr>
          <a:xfrm>
            <a:off x="4555433" y="3609199"/>
            <a:ext cx="192775" cy="250296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510193-77BC-43F5-A5EA-F5E525832CDD}"/>
              </a:ext>
            </a:extLst>
          </p:cNvPr>
          <p:cNvSpPr txBox="1"/>
          <p:nvPr/>
        </p:nvSpPr>
        <p:spPr>
          <a:xfrm>
            <a:off x="0" y="684261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Reference: </a:t>
            </a:r>
            <a:r>
              <a:rPr lang="en-US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The Social-Ecological Model: A Framework for Prevention |Violence </a:t>
            </a:r>
            <a:r>
              <a:rPr lang="en-US" sz="10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Prevention|Injury</a:t>
            </a:r>
            <a:r>
              <a:rPr lang="en-US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0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Center|CDC</a:t>
            </a:r>
            <a:endParaRPr lang="en-US" sz="10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*Intermediate and long-term outcomes may be repeated throughout plans. Plans are intended to be updated every 6 months to reflect progress towards goals, but the goals may remain th</a:t>
            </a: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same as progress is made.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**Timelines of intended activity effects may need to be adjusted based on your component (i.e., Reserves and National Guard). This serves as a template to be adapted.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FF18440B9EC941BD7D115BE475E297" ma:contentTypeVersion="14" ma:contentTypeDescription="Create a new document." ma:contentTypeScope="" ma:versionID="c26536893047902d8631593d2f1c0a0e">
  <xsd:schema xmlns:xsd="http://www.w3.org/2001/XMLSchema" xmlns:xs="http://www.w3.org/2001/XMLSchema" xmlns:p="http://schemas.microsoft.com/office/2006/metadata/properties" xmlns:ns2="a1fbfa81-4b05-4856-baec-0296d58106bb" xmlns:ns3="819ede3f-a508-4522-b7c7-d3e1ff8a155a" targetNamespace="http://schemas.microsoft.com/office/2006/metadata/properties" ma:root="true" ma:fieldsID="c11869a8cedcb38cf3924dfcc9a1419f" ns2:_="" ns3:_="">
    <xsd:import namespace="a1fbfa81-4b05-4856-baec-0296d58106bb"/>
    <xsd:import namespace="819ede3f-a508-4522-b7c7-d3e1ff8a15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bfa81-4b05-4856-baec-0296d58106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871f771-ab78-46b7-810c-7667649bb9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ede3f-a508-4522-b7c7-d3e1ff8a155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f8b6cbb-f3f1-4f9c-8b1a-037119282199}" ma:internalName="TaxCatchAll" ma:showField="CatchAllData" ma:web="819ede3f-a508-4522-b7c7-d3e1ff8a15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9ede3f-a508-4522-b7c7-d3e1ff8a155a" xsi:nil="true"/>
    <lcf76f155ced4ddcb4097134ff3c332f xmlns="a1fbfa81-4b05-4856-baec-0296d58106bb">
      <Terms xmlns="http://schemas.microsoft.com/office/infopath/2007/PartnerControls"/>
    </lcf76f155ced4ddcb4097134ff3c332f>
    <SharedWithUsers xmlns="819ede3f-a508-4522-b7c7-d3e1ff8a155a">
      <UserInfo>
        <DisplayName/>
        <AccountId xsi:nil="true"/>
        <AccountType/>
      </UserInfo>
    </SharedWithUsers>
    <MediaLengthInSeconds xmlns="a1fbfa81-4b05-4856-baec-0296d58106bb" xsi:nil="true"/>
  </documentManagement>
</p:properties>
</file>

<file path=customXml/itemProps1.xml><?xml version="1.0" encoding="utf-8"?>
<ds:datastoreItem xmlns:ds="http://schemas.openxmlformats.org/officeDocument/2006/customXml" ds:itemID="{795F7C38-600B-4174-87E9-5840AAB419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fbfa81-4b05-4856-baec-0296d58106bb"/>
    <ds:schemaRef ds:uri="819ede3f-a508-4522-b7c7-d3e1ff8a15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5C407F-9D42-4FD9-A0AB-791B7564D7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EAA12B-1DBF-4A86-A6BD-6E7DF5765156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a4ed10cb-e8e8-402a-a375-a251cf006500"/>
    <ds:schemaRef ds:uri="fbdf8062-eaba-4958-a4ce-42c4935a9aa3"/>
    <ds:schemaRef ds:uri="http://purl.org/dc/dcmitype/"/>
    <ds:schemaRef ds:uri="cb4d8685-22ab-4757-ae75-85cf6f4ba2bc"/>
    <ds:schemaRef ds:uri="77823a9f-5d8e-4979-b837-47c473cd2f3c"/>
    <ds:schemaRef ds:uri="819ede3f-a508-4522-b7c7-d3e1ff8a155a"/>
    <ds:schemaRef ds:uri="a1fbfa81-4b05-4856-baec-0296d58106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Barish, Nicole CTR OSD OUSD P-R (USA)</dc:creator>
  <cp:lastModifiedBy>Clare, Rachel C CIV OSD OUSD P-R (USA)</cp:lastModifiedBy>
  <cp:revision>2</cp:revision>
  <dcterms:created xsi:type="dcterms:W3CDTF">2023-06-06T15:46:43Z</dcterms:created>
  <dcterms:modified xsi:type="dcterms:W3CDTF">2025-05-23T14:25:49Z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0x010100AA62D33D88BA9A4190C8069FC4A11192</vt:lpwstr>
  </property>
  <property fmtid="{D5CDD505-2E9C-101B-9397-08002B2CF9AE}" pid="3" name="Order">
    <vt:r8>8800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